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16"/>
      <p:bold r:id="rId17"/>
      <p:italic r:id="rId18"/>
      <p:boldItalic r:id="rId19"/>
    </p:embeddedFont>
    <p:embeddedFont>
      <p:font typeface="Fira Sans Extra Condensed SemiBold" panose="020B06030500000200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B6118A-4B6F-2743-B201-DDF1357E0693}" v="2" dt="2022-06-02T17:51:35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 snapToObjects="1">
      <p:cViewPr varScale="1">
        <p:scale>
          <a:sx n="110" d="100"/>
          <a:sy n="110" d="100"/>
        </p:scale>
        <p:origin x="176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0b0ef8cc2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0b0ef8cc2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e8b782381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e8b782381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0b0ef8cc2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0b0ef8cc2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b0ef8cc2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b0ef8cc2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a1b6e560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a1b6e560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e8b782381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e8b782381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0b0ef8cc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0b0ef8cc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e8b782381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e8b782381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0b0ef8cc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0b0ef8cc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0b0ef8cc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0b0ef8cc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0b0ef8c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0b0ef8c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0b0ef8cc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0b0ef8cc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5117800" y="12641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Thymio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5117800" y="3553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 Project</a:t>
            </a:r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00" y="873600"/>
            <a:ext cx="4180275" cy="31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2881900" y="2112025"/>
            <a:ext cx="623700" cy="7809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49400" y="4401650"/>
            <a:ext cx="44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Alessandro De Grandi &amp; Filippo Casari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2100" y="128674"/>
            <a:ext cx="2371001" cy="133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5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6054325" y="1170250"/>
            <a:ext cx="28452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 Extra Condensed Medium"/>
              <a:buChar char="-"/>
            </a:pPr>
            <a:r>
              <a:rPr lang="en" sz="17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Good generalized model </a:t>
            </a:r>
            <a:endParaRPr sz="17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 Extra Condensed Medium"/>
              <a:buChar char="-"/>
            </a:pPr>
            <a:r>
              <a:rPr lang="en" sz="17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 proximity sensors cause collisions</a:t>
            </a:r>
            <a:endParaRPr sz="17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 Extra Condensed Medium"/>
              <a:buChar char="-"/>
            </a:pPr>
            <a:r>
              <a:rPr lang="en" sz="17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Fails when </a:t>
            </a:r>
            <a:r>
              <a:rPr lang="en" sz="1700" dirty="0" err="1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Thymio</a:t>
            </a:r>
            <a:r>
              <a:rPr lang="en" sz="17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is out of sight</a:t>
            </a:r>
            <a:endParaRPr sz="17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results_x2.mp4" descr="results_x2.mp4">
            <a:hlinkClick r:id="" action="ppaction://media"/>
            <a:extLst>
              <a:ext uri="{FF2B5EF4-FFF2-40B4-BE49-F238E27FC236}">
                <a16:creationId xmlns:a16="http://schemas.microsoft.com/office/drawing/2014/main" id="{0210218B-28C9-BCF8-3BF9-5301FD48C2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4475" y="1170250"/>
            <a:ext cx="5665894" cy="3187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893600" y="569275"/>
            <a:ext cx="5356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ROBOMASTER CONTROLLER </a:t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0475"/>
            <a:ext cx="5570585" cy="38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575" y="2015725"/>
            <a:ext cx="3482626" cy="1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5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PROXIMITY SENSORS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673275" y="1210100"/>
            <a:ext cx="27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 forward looking ToF sensors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875" y="1847000"/>
            <a:ext cx="1991200" cy="28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6">
            <a:alphaModFix/>
          </a:blip>
          <a:srcRect b="26578"/>
          <a:stretch/>
        </p:blipFill>
        <p:spPr>
          <a:xfrm>
            <a:off x="8082025" y="226475"/>
            <a:ext cx="909572" cy="6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ensors_speed_up.mp4" descr="sensors_speed_up.mp4">
            <a:hlinkClick r:id="" action="ppaction://media"/>
            <a:extLst>
              <a:ext uri="{FF2B5EF4-FFF2-40B4-BE49-F238E27FC236}">
                <a16:creationId xmlns:a16="http://schemas.microsoft.com/office/drawing/2014/main" id="{7A4A39D8-2A15-BB93-73B7-3CED37A5A2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2733" y="1610300"/>
            <a:ext cx="5476532" cy="308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5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heend.mp4" descr="theend.mp4">
            <a:hlinkClick r:id="" action="ppaction://media"/>
            <a:extLst>
              <a:ext uri="{FF2B5EF4-FFF2-40B4-BE49-F238E27FC236}">
                <a16:creationId xmlns:a16="http://schemas.microsoft.com/office/drawing/2014/main" id="{C4F269D1-C166-1419-5E5A-182304E9D9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1356" y="1051126"/>
            <a:ext cx="6669266" cy="3751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4"/>
          <p:cNvCxnSpPr/>
          <p:nvPr/>
        </p:nvCxnSpPr>
        <p:spPr>
          <a:xfrm>
            <a:off x="1654650" y="3089200"/>
            <a:ext cx="5847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grpSp>
        <p:nvGrpSpPr>
          <p:cNvPr id="64" name="Google Shape;64;p14"/>
          <p:cNvGrpSpPr/>
          <p:nvPr/>
        </p:nvGrpSpPr>
        <p:grpSpPr>
          <a:xfrm>
            <a:off x="710275" y="1333888"/>
            <a:ext cx="1884600" cy="2997975"/>
            <a:chOff x="710275" y="1333888"/>
            <a:chExt cx="1884600" cy="2997975"/>
          </a:xfrm>
        </p:grpSpPr>
        <p:sp>
          <p:nvSpPr>
            <p:cNvPr id="65" name="Google Shape;65;p14"/>
            <p:cNvSpPr/>
            <p:nvPr/>
          </p:nvSpPr>
          <p:spPr>
            <a:xfrm>
              <a:off x="10606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143175" y="1416388"/>
              <a:ext cx="1018800" cy="101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570075" y="2583338"/>
              <a:ext cx="165000" cy="1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604125" y="2813988"/>
              <a:ext cx="96900" cy="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5435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578475" y="3011383"/>
              <a:ext cx="148200" cy="14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7102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First Step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2" name="Google Shape;72;p14"/>
            <p:cNvSpPr txBox="1"/>
            <p:nvPr/>
          </p:nvSpPr>
          <p:spPr>
            <a:xfrm>
              <a:off x="710275" y="37969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Thymio follows the line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2531550" y="1333888"/>
            <a:ext cx="2009625" cy="3126225"/>
            <a:chOff x="2531550" y="1333888"/>
            <a:chExt cx="2009625" cy="3126225"/>
          </a:xfrm>
        </p:grpSpPr>
        <p:sp>
          <p:nvSpPr>
            <p:cNvPr id="74" name="Google Shape;74;p14"/>
            <p:cNvSpPr/>
            <p:nvPr/>
          </p:nvSpPr>
          <p:spPr>
            <a:xfrm>
              <a:off x="30069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089475" y="1416388"/>
              <a:ext cx="1018800" cy="1018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516375" y="2583338"/>
              <a:ext cx="165000" cy="1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550425" y="2813988"/>
              <a:ext cx="96900" cy="9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4898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524775" y="3011383"/>
              <a:ext cx="148200" cy="14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26565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Second step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>
              <a:off x="2531550" y="392521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     Build a dataset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4572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&amp;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     Train the model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" name="Google Shape;82;p14"/>
          <p:cNvGrpSpPr/>
          <p:nvPr/>
        </p:nvGrpSpPr>
        <p:grpSpPr>
          <a:xfrm>
            <a:off x="5312788" y="1675451"/>
            <a:ext cx="464774" cy="500698"/>
            <a:chOff x="6896644" y="3216007"/>
            <a:chExt cx="322917" cy="347876"/>
          </a:xfrm>
        </p:grpSpPr>
        <p:sp>
          <p:nvSpPr>
            <p:cNvPr id="83" name="Google Shape;83;p14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14"/>
          <p:cNvGrpSpPr/>
          <p:nvPr/>
        </p:nvGrpSpPr>
        <p:grpSpPr>
          <a:xfrm>
            <a:off x="7217999" y="1673006"/>
            <a:ext cx="546951" cy="505588"/>
            <a:chOff x="7384751" y="4147984"/>
            <a:chExt cx="380012" cy="351274"/>
          </a:xfrm>
        </p:grpSpPr>
        <p:sp>
          <p:nvSpPr>
            <p:cNvPr id="91" name="Google Shape;91;p14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14"/>
          <p:cNvGrpSpPr/>
          <p:nvPr/>
        </p:nvGrpSpPr>
        <p:grpSpPr>
          <a:xfrm>
            <a:off x="4602875" y="1333888"/>
            <a:ext cx="1884600" cy="2997975"/>
            <a:chOff x="4602875" y="1333888"/>
            <a:chExt cx="1884600" cy="2997975"/>
          </a:xfrm>
        </p:grpSpPr>
        <p:sp>
          <p:nvSpPr>
            <p:cNvPr id="97" name="Google Shape;97;p14"/>
            <p:cNvSpPr/>
            <p:nvPr/>
          </p:nvSpPr>
          <p:spPr>
            <a:xfrm>
              <a:off x="49532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035775" y="1416388"/>
              <a:ext cx="1018800" cy="1018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462675" y="2583338"/>
              <a:ext cx="165000" cy="1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496725" y="2813988"/>
              <a:ext cx="96900" cy="9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5436125" y="2976538"/>
              <a:ext cx="218100" cy="21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71075" y="3011383"/>
              <a:ext cx="148200" cy="14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46028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Third Step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4602875" y="37969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Robomaster follows Thymio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6549175" y="1333888"/>
            <a:ext cx="1884600" cy="2997975"/>
            <a:chOff x="6549175" y="1333888"/>
            <a:chExt cx="1884600" cy="2997975"/>
          </a:xfrm>
        </p:grpSpPr>
        <p:sp>
          <p:nvSpPr>
            <p:cNvPr id="106" name="Google Shape;106;p14"/>
            <p:cNvSpPr/>
            <p:nvPr/>
          </p:nvSpPr>
          <p:spPr>
            <a:xfrm>
              <a:off x="68995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408975" y="2583338"/>
              <a:ext cx="165000" cy="1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443025" y="2813988"/>
              <a:ext cx="96900" cy="9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3824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417375" y="3011383"/>
              <a:ext cx="148200" cy="14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65491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Fourth step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6549175" y="37969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Profit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6982075" y="1416388"/>
              <a:ext cx="1018800" cy="101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l="73186" t="56426" r="7442" b="2287"/>
          <a:stretch/>
        </p:blipFill>
        <p:spPr>
          <a:xfrm>
            <a:off x="1228825" y="1504000"/>
            <a:ext cx="847500" cy="843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413" y="1454353"/>
            <a:ext cx="966900" cy="94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823" y="1475651"/>
            <a:ext cx="920700" cy="9003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0425" y="1489900"/>
            <a:ext cx="920700" cy="9003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 rotWithShape="1">
          <a:blip r:embed="rId7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THYMIO FOLLOWS THE LINE</a:t>
            </a:r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5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00" y="1427300"/>
            <a:ext cx="4315574" cy="253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linefollowing_x8.mp4" descr="linefollowing_x8.mp4">
            <a:hlinkClick r:id="" action="ppaction://media"/>
            <a:extLst>
              <a:ext uri="{FF2B5EF4-FFF2-40B4-BE49-F238E27FC236}">
                <a16:creationId xmlns:a16="http://schemas.microsoft.com/office/drawing/2014/main" id="{29AA0878-8056-D644-0D10-D9AE93BD9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4471" y="1427300"/>
            <a:ext cx="4502129" cy="2532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APPROACH: LEFT AND RIGHT CLASSIFIERS</a:t>
            </a:r>
            <a:endParaRPr dirty="0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50"/>
            <a:ext cx="7897074" cy="38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4">
            <a:alphaModFix/>
          </a:blip>
          <a:srcRect b="26578"/>
          <a:stretch/>
        </p:blipFill>
        <p:spPr>
          <a:xfrm>
            <a:off x="8120900" y="150375"/>
            <a:ext cx="909572" cy="6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FAILURE USING MPL MODEL FROM SKLEARN</a:t>
            </a:r>
            <a:endParaRPr dirty="0"/>
          </a:p>
        </p:txBody>
      </p:sp>
      <p:sp>
        <p:nvSpPr>
          <p:cNvPr id="140" name="Google Shape;140;p17"/>
          <p:cNvSpPr txBox="1"/>
          <p:nvPr/>
        </p:nvSpPr>
        <p:spPr>
          <a:xfrm>
            <a:off x="6021450" y="1250525"/>
            <a:ext cx="28461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 Medium"/>
              <a:buChar char="-"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 model follows the </a:t>
            </a:r>
            <a:r>
              <a:rPr lang="en" dirty="0" err="1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thymio</a:t>
            </a: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but: 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 Medium"/>
              <a:buChar char="-"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 model probably overfits the scene 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 Medium"/>
              <a:buChar char="-"/>
            </a:pP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Sometimes the </a:t>
            </a:r>
            <a:r>
              <a:rPr lang="en" dirty="0" err="1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RoboMaster</a:t>
            </a:r>
            <a:r>
              <a:rPr lang="en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hits the wall when it turns </a:t>
            </a:r>
            <a:endParaRPr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900" y="3033075"/>
            <a:ext cx="3115050" cy="18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ailureNN2.mp4" descr="FailureNN2.mp4">
            <a:hlinkClick r:id="" action="ppaction://media"/>
            <a:extLst>
              <a:ext uri="{FF2B5EF4-FFF2-40B4-BE49-F238E27FC236}">
                <a16:creationId xmlns:a16="http://schemas.microsoft.com/office/drawing/2014/main" id="{CA0A431F-6309-FE5E-C50F-DB6D1077B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6450" y="1250525"/>
            <a:ext cx="5476050" cy="3496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710250" y="6236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FAILURE USING CNN MODEL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5440000" y="1264875"/>
            <a:ext cx="30444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 Extra Condensed Medium"/>
              <a:buChar char="-"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OVERFITTING THE SCENE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Fira Sans Extra Condensed Medium"/>
              <a:buChar char="-"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SURPASSING AND COLLIDING  WITH THYMIO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failCNNx8.mp4" descr="failCNNx8.mp4">
            <a:hlinkClick r:id="" action="ppaction://media"/>
            <a:extLst>
              <a:ext uri="{FF2B5EF4-FFF2-40B4-BE49-F238E27FC236}">
                <a16:creationId xmlns:a16="http://schemas.microsoft.com/office/drawing/2014/main" id="{B59E79A0-406F-2370-7BE9-567868C13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54" y="1264875"/>
            <a:ext cx="5439999" cy="3059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APPROACH</a:t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013" y="1181850"/>
            <a:ext cx="3896617" cy="382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4293125" y="1893650"/>
            <a:ext cx="165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LEFT or RIGHT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4293125" y="3800275"/>
            <a:ext cx="251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THYMIO or NOT THYMIO,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is the question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2800288" y="497725"/>
            <a:ext cx="3251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IMPROVED APPROACH</a:t>
            </a:r>
            <a:endParaRPr/>
          </a:p>
        </p:txBody>
      </p:sp>
      <p:grpSp>
        <p:nvGrpSpPr>
          <p:cNvPr id="164" name="Google Shape;164;p20"/>
          <p:cNvGrpSpPr/>
          <p:nvPr/>
        </p:nvGrpSpPr>
        <p:grpSpPr>
          <a:xfrm>
            <a:off x="3655614" y="1526889"/>
            <a:ext cx="339253" cy="339253"/>
            <a:chOff x="3271200" y="1435075"/>
            <a:chExt cx="481825" cy="481825"/>
          </a:xfrm>
        </p:grpSpPr>
        <p:sp>
          <p:nvSpPr>
            <p:cNvPr id="165" name="Google Shape;165;p2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7" name="Google Shape;167;p20"/>
          <p:cNvGrpSpPr/>
          <p:nvPr/>
        </p:nvGrpSpPr>
        <p:grpSpPr>
          <a:xfrm>
            <a:off x="3715295" y="2663329"/>
            <a:ext cx="219890" cy="339095"/>
            <a:chOff x="5726350" y="2028150"/>
            <a:chExt cx="312300" cy="481600"/>
          </a:xfrm>
        </p:grpSpPr>
        <p:sp>
          <p:nvSpPr>
            <p:cNvPr id="168" name="Google Shape;168;p20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1" name="Google Shape;171;p20"/>
          <p:cNvGrpSpPr/>
          <p:nvPr/>
        </p:nvGrpSpPr>
        <p:grpSpPr>
          <a:xfrm>
            <a:off x="3654954" y="3799602"/>
            <a:ext cx="340573" cy="339271"/>
            <a:chOff x="898875" y="4399275"/>
            <a:chExt cx="483700" cy="481850"/>
          </a:xfrm>
        </p:grpSpPr>
        <p:sp>
          <p:nvSpPr>
            <p:cNvPr id="172" name="Google Shape;172;p20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63" y="1474775"/>
            <a:ext cx="7257274" cy="31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1297625" y="1074575"/>
            <a:ext cx="269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AUTOMATIC COLLECTION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5140575" y="1074575"/>
            <a:ext cx="28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THYMIO OR NOT THYMIO..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and AUGMENTATION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26578"/>
          <a:stretch/>
        </p:blipFill>
        <p:spPr>
          <a:xfrm>
            <a:off x="8153525" y="4434250"/>
            <a:ext cx="909572" cy="6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713" y="1530400"/>
            <a:ext cx="6764624" cy="30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143</Words>
  <Application>Microsoft Macintosh PowerPoint</Application>
  <PresentationFormat>Presentazione su schermo (16:9)</PresentationFormat>
  <Paragraphs>44</Paragraphs>
  <Slides>13</Slides>
  <Notes>13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Roboto</vt:lpstr>
      <vt:lpstr>Arial</vt:lpstr>
      <vt:lpstr>Fira Sans Extra Condensed SemiBold</vt:lpstr>
      <vt:lpstr>Fira Sans Extra Condensed Medium</vt:lpstr>
      <vt:lpstr>Project Management Infographics by Slidesgo</vt:lpstr>
      <vt:lpstr>Follow  That  Thymio</vt:lpstr>
      <vt:lpstr>OBJECTIVES</vt:lpstr>
      <vt:lpstr>THYMIO FOLLOWS THE LINE</vt:lpstr>
      <vt:lpstr>FIRST APPROACH: LEFT AND RIGHT CLASSIFIERS</vt:lpstr>
      <vt:lpstr>FAILURE USING MPL MODEL FROM SKLEARN</vt:lpstr>
      <vt:lpstr>FAILURE USING CNN MODEL </vt:lpstr>
      <vt:lpstr>CHANGE APPROACH</vt:lpstr>
      <vt:lpstr> IMPROVED APPROACH</vt:lpstr>
      <vt:lpstr>PREPROCESSING and AUGMENTATION</vt:lpstr>
      <vt:lpstr>TEST</vt:lpstr>
      <vt:lpstr>IMPROVED ROBOMASTER CONTROLLER </vt:lpstr>
      <vt:lpstr>PROXIMITY SENSORS</vt:lpstr>
      <vt:lpstr>FINAL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Follow  That  Thymio</dc:title>
  <cp:lastModifiedBy>Casari Filippo</cp:lastModifiedBy>
  <cp:revision>2</cp:revision>
  <dcterms:modified xsi:type="dcterms:W3CDTF">2022-06-02T18:38:01Z</dcterms:modified>
</cp:coreProperties>
</file>